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Economica"/>
      <p:regular r:id="rId20"/>
      <p:bold r:id="rId21"/>
      <p:italic r:id="rId22"/>
      <p:boldItalic r:id="rId23"/>
    </p:embeddedFon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Economica-regular.fntdata"/><Relationship Id="rId22" Type="http://schemas.openxmlformats.org/officeDocument/2006/relationships/font" Target="fonts/Economica-italic.fntdata"/><Relationship Id="rId21" Type="http://schemas.openxmlformats.org/officeDocument/2006/relationships/font" Target="fonts/Economica-bold.fntdata"/><Relationship Id="rId24" Type="http://schemas.openxmlformats.org/officeDocument/2006/relationships/font" Target="fonts/OpenSans-regular.fntdata"/><Relationship Id="rId23" Type="http://schemas.openxmlformats.org/officeDocument/2006/relationships/font" Target="fonts/Economica-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italic.fntdata"/><Relationship Id="rId25" Type="http://schemas.openxmlformats.org/officeDocument/2006/relationships/font" Target="fonts/OpenSans-bold.fntdata"/><Relationship Id="rId27" Type="http://schemas.openxmlformats.org/officeDocument/2006/relationships/font" Target="fonts/OpenSans-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wrap="square" tIns="91425"/>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wrap="square"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wrap="square" tIns="91425"/>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ct val="100000"/>
              <a:buFont typeface="Open Sans"/>
              <a:buChar char="●"/>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rosea1@students.svsd410.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mailto:hearnc@students.svsd410.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bandshoppe.com/Directors-Showcase-6-Command-Center-Podiums-p/dc582.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nicholsonho@students.svsd410.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199"/>
          </a:xfrm>
          <a:prstGeom prst="rect">
            <a:avLst/>
          </a:prstGeom>
        </p:spPr>
        <p:txBody>
          <a:bodyPr anchorCtr="0" anchor="b" bIns="91425" lIns="91425" rIns="91425" wrap="square" tIns="91425">
            <a:noAutofit/>
          </a:bodyPr>
          <a:lstStyle/>
          <a:p>
            <a:pPr lvl="0">
              <a:spcBef>
                <a:spcPts val="0"/>
              </a:spcBef>
              <a:buNone/>
            </a:pPr>
            <a:r>
              <a:rPr lang="en"/>
              <a:t>ASB Rep Meeting</a:t>
            </a:r>
          </a:p>
        </p:txBody>
      </p:sp>
      <p:sp>
        <p:nvSpPr>
          <p:cNvPr id="63" name="Shape 63"/>
          <p:cNvSpPr txBox="1"/>
          <p:nvPr>
            <p:ph idx="1" type="subTitle"/>
          </p:nvPr>
        </p:nvSpPr>
        <p:spPr>
          <a:xfrm>
            <a:off x="3044700" y="3116580"/>
            <a:ext cx="3054600" cy="701400"/>
          </a:xfrm>
          <a:prstGeom prst="rect">
            <a:avLst/>
          </a:prstGeom>
        </p:spPr>
        <p:txBody>
          <a:bodyPr anchorCtr="0" anchor="t" bIns="91425" lIns="91425" rIns="91425" wrap="square" tIns="91425">
            <a:noAutofit/>
          </a:bodyPr>
          <a:lstStyle/>
          <a:p>
            <a:pPr lvl="0">
              <a:spcBef>
                <a:spcPts val="0"/>
              </a:spcBef>
              <a:buNone/>
            </a:pPr>
            <a:r>
              <a:rPr lang="en"/>
              <a:t>Thursday, September 14th, 2017</a:t>
            </a:r>
          </a:p>
        </p:txBody>
      </p:sp>
      <p:pic>
        <p:nvPicPr>
          <p:cNvPr id="64" name="Shape 64"/>
          <p:cNvPicPr preferRelativeResize="0"/>
          <p:nvPr/>
        </p:nvPicPr>
        <p:blipFill>
          <a:blip r:embed="rId3">
            <a:alphaModFix/>
          </a:blip>
          <a:stretch>
            <a:fillRect/>
          </a:stretch>
        </p:blipFill>
        <p:spPr>
          <a:xfrm>
            <a:off x="3097725" y="953397"/>
            <a:ext cx="2948550" cy="12303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Vice President </a:t>
            </a:r>
          </a:p>
        </p:txBody>
      </p:sp>
      <p:sp>
        <p:nvSpPr>
          <p:cNvPr id="119" name="Shape 119"/>
          <p:cNvSpPr txBox="1"/>
          <p:nvPr>
            <p:ph idx="1" type="body"/>
          </p:nvPr>
        </p:nvSpPr>
        <p:spPr>
          <a:xfrm>
            <a:off x="311700" y="1196775"/>
            <a:ext cx="8520600" cy="3354000"/>
          </a:xfrm>
          <a:prstGeom prst="rect">
            <a:avLst/>
          </a:prstGeom>
        </p:spPr>
        <p:txBody>
          <a:bodyPr anchorCtr="0" anchor="t" bIns="91425" lIns="91425" rIns="91425" wrap="square" tIns="91425">
            <a:noAutofit/>
          </a:bodyPr>
          <a:lstStyle/>
          <a:p>
            <a:pPr lvl="0" rtl="0">
              <a:spcBef>
                <a:spcPts val="0"/>
              </a:spcBef>
              <a:spcAft>
                <a:spcPts val="0"/>
              </a:spcAft>
              <a:buNone/>
            </a:pPr>
            <a:r>
              <a:rPr b="1" lang="en" sz="4800">
                <a:solidFill>
                  <a:srgbClr val="000000"/>
                </a:solidFill>
                <a:latin typeface="Economica"/>
                <a:ea typeface="Economica"/>
                <a:cs typeface="Economica"/>
                <a:sym typeface="Economica"/>
              </a:rPr>
              <a:t> </a:t>
            </a:r>
            <a:r>
              <a:rPr lang="en" sz="2400">
                <a:solidFill>
                  <a:srgbClr val="000000"/>
                </a:solidFill>
                <a:latin typeface="Economica"/>
                <a:ea typeface="Economica"/>
                <a:cs typeface="Economica"/>
                <a:sym typeface="Economica"/>
              </a:rPr>
              <a:t>Pride Grams are just getting going, Helping Plan Frosh Lock-In.</a:t>
            </a: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rPr lang="en" sz="2400">
                <a:solidFill>
                  <a:srgbClr val="000000"/>
                </a:solidFill>
                <a:latin typeface="Economica"/>
                <a:ea typeface="Economica"/>
                <a:cs typeface="Economica"/>
                <a:sym typeface="Economica"/>
              </a:rPr>
              <a:t>Email: </a:t>
            </a:r>
            <a:r>
              <a:rPr lang="en" sz="2400" u="sng">
                <a:solidFill>
                  <a:schemeClr val="hlink"/>
                </a:solidFill>
                <a:latin typeface="Economica"/>
                <a:ea typeface="Economica"/>
                <a:cs typeface="Economica"/>
                <a:sym typeface="Economica"/>
                <a:hlinkClick r:id="rId3"/>
              </a:rPr>
              <a:t>rosea1@students.svsd410.org</a:t>
            </a:r>
          </a:p>
          <a:p>
            <a:pPr lvl="0" rtl="0">
              <a:spcBef>
                <a:spcPts val="0"/>
              </a:spcBef>
              <a:spcAft>
                <a:spcPts val="0"/>
              </a:spcAft>
              <a:buNone/>
            </a:pPr>
            <a:r>
              <a:rPr lang="en" sz="2400">
                <a:solidFill>
                  <a:srgbClr val="000000"/>
                </a:solidFill>
                <a:latin typeface="Economica"/>
                <a:ea typeface="Economica"/>
                <a:cs typeface="Economica"/>
                <a:sym typeface="Economica"/>
              </a:rPr>
              <a:t>Cell: (425)-351-5800</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Secretary</a:t>
            </a:r>
            <a:r>
              <a:rPr lang="en"/>
              <a:t> </a:t>
            </a:r>
          </a:p>
        </p:txBody>
      </p:sp>
      <p:sp>
        <p:nvSpPr>
          <p:cNvPr id="125" name="Shape 125"/>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rtl="0">
              <a:spcBef>
                <a:spcPts val="0"/>
              </a:spcBef>
              <a:spcAft>
                <a:spcPts val="0"/>
              </a:spcAft>
              <a:buNone/>
            </a:pPr>
            <a:r>
              <a:rPr lang="en" sz="2400">
                <a:solidFill>
                  <a:srgbClr val="000000"/>
                </a:solidFill>
                <a:latin typeface="Economica"/>
                <a:ea typeface="Economica"/>
                <a:cs typeface="Economica"/>
                <a:sym typeface="Economica"/>
              </a:rPr>
              <a:t>Helping Student Relations with Blood Drive and Foodball Prep</a:t>
            </a: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t/>
            </a:r>
            <a:endParaRPr sz="2400">
              <a:solidFill>
                <a:srgbClr val="000000"/>
              </a:solidFill>
              <a:latin typeface="Economica"/>
              <a:ea typeface="Economica"/>
              <a:cs typeface="Economica"/>
              <a:sym typeface="Economica"/>
            </a:endParaRPr>
          </a:p>
          <a:p>
            <a:pPr lvl="0" rtl="0">
              <a:spcBef>
                <a:spcPts val="0"/>
              </a:spcBef>
              <a:spcAft>
                <a:spcPts val="0"/>
              </a:spcAft>
              <a:buNone/>
            </a:pPr>
            <a:r>
              <a:rPr lang="en" sz="2400">
                <a:solidFill>
                  <a:srgbClr val="000000"/>
                </a:solidFill>
                <a:latin typeface="Economica"/>
                <a:ea typeface="Economica"/>
                <a:cs typeface="Economica"/>
                <a:sym typeface="Economica"/>
              </a:rPr>
              <a:t>wernera@students.svsd410.org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Treasurer </a:t>
            </a:r>
          </a:p>
        </p:txBody>
      </p:sp>
      <p:sp>
        <p:nvSpPr>
          <p:cNvPr id="131" name="Shape 131"/>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rtl="0">
              <a:spcBef>
                <a:spcPts val="0"/>
              </a:spcBef>
              <a:spcAft>
                <a:spcPts val="0"/>
              </a:spcAft>
              <a:buNone/>
            </a:pPr>
            <a:r>
              <a:rPr lang="en" sz="1400">
                <a:solidFill>
                  <a:srgbClr val="000000"/>
                </a:solidFill>
                <a:latin typeface="Economica"/>
                <a:ea typeface="Economica"/>
                <a:cs typeface="Economica"/>
                <a:sym typeface="Economica"/>
              </a:rPr>
              <a:t>Been working with WCTV </a:t>
            </a:r>
          </a:p>
          <a:p>
            <a:pPr lvl="0" rtl="0">
              <a:spcBef>
                <a:spcPts val="0"/>
              </a:spcBef>
              <a:spcAft>
                <a:spcPts val="0"/>
              </a:spcAft>
              <a:buNone/>
            </a:pPr>
            <a:r>
              <a:t/>
            </a:r>
            <a:endParaRPr sz="1400">
              <a:solidFill>
                <a:srgbClr val="000000"/>
              </a:solidFill>
              <a:latin typeface="Economica"/>
              <a:ea typeface="Economica"/>
              <a:cs typeface="Economica"/>
              <a:sym typeface="Economica"/>
            </a:endParaRPr>
          </a:p>
          <a:p>
            <a:pPr lvl="0" rtl="0">
              <a:spcBef>
                <a:spcPts val="0"/>
              </a:spcBef>
              <a:spcAft>
                <a:spcPts val="0"/>
              </a:spcAft>
              <a:buNone/>
            </a:pPr>
            <a:r>
              <a:rPr lang="en" sz="1400">
                <a:solidFill>
                  <a:srgbClr val="000000"/>
                </a:solidFill>
                <a:latin typeface="Economica"/>
                <a:ea typeface="Economica"/>
                <a:cs typeface="Economica"/>
                <a:sym typeface="Economica"/>
              </a:rPr>
              <a:t>Working closely with Mrs. Wheeler to sign off on purchase orders for fall sports/activities</a:t>
            </a:r>
          </a:p>
          <a:p>
            <a:pPr lvl="0" rtl="0">
              <a:spcBef>
                <a:spcPts val="0"/>
              </a:spcBef>
              <a:spcAft>
                <a:spcPts val="0"/>
              </a:spcAft>
              <a:buNone/>
            </a:pPr>
            <a:r>
              <a:t/>
            </a:r>
            <a:endParaRPr sz="1400">
              <a:solidFill>
                <a:srgbClr val="000000"/>
              </a:solidFill>
              <a:latin typeface="Economica"/>
              <a:ea typeface="Economica"/>
              <a:cs typeface="Economica"/>
              <a:sym typeface="Economica"/>
            </a:endParaRPr>
          </a:p>
          <a:p>
            <a:pPr lvl="0" rtl="0">
              <a:spcBef>
                <a:spcPts val="0"/>
              </a:spcBef>
              <a:spcAft>
                <a:spcPts val="0"/>
              </a:spcAft>
              <a:buNone/>
            </a:pPr>
            <a:r>
              <a:rPr lang="en" sz="1400">
                <a:solidFill>
                  <a:srgbClr val="000000"/>
                </a:solidFill>
                <a:latin typeface="Economica"/>
                <a:ea typeface="Economica"/>
                <a:cs typeface="Economica"/>
                <a:sym typeface="Economica"/>
              </a:rPr>
              <a:t>Helping other committees where it is needed</a:t>
            </a:r>
          </a:p>
          <a:p>
            <a:pPr lvl="0" rtl="0">
              <a:spcBef>
                <a:spcPts val="0"/>
              </a:spcBef>
              <a:spcAft>
                <a:spcPts val="0"/>
              </a:spcAft>
              <a:buNone/>
            </a:pPr>
            <a:r>
              <a:t/>
            </a:r>
            <a:endParaRPr sz="1400">
              <a:solidFill>
                <a:srgbClr val="000000"/>
              </a:solidFill>
              <a:latin typeface="Economica"/>
              <a:ea typeface="Economica"/>
              <a:cs typeface="Economica"/>
              <a:sym typeface="Economica"/>
            </a:endParaRPr>
          </a:p>
          <a:p>
            <a:pPr lvl="0" rtl="0">
              <a:spcBef>
                <a:spcPts val="0"/>
              </a:spcBef>
              <a:spcAft>
                <a:spcPts val="0"/>
              </a:spcAft>
              <a:buNone/>
            </a:pPr>
            <a:r>
              <a:t/>
            </a:r>
            <a:endParaRPr sz="1400">
              <a:solidFill>
                <a:srgbClr val="000000"/>
              </a:solidFill>
              <a:latin typeface="Economica"/>
              <a:ea typeface="Economica"/>
              <a:cs typeface="Economica"/>
              <a:sym typeface="Economica"/>
            </a:endParaRPr>
          </a:p>
          <a:p>
            <a:pPr lvl="0" rtl="0">
              <a:spcBef>
                <a:spcPts val="0"/>
              </a:spcBef>
              <a:spcAft>
                <a:spcPts val="0"/>
              </a:spcAft>
              <a:buNone/>
            </a:pPr>
            <a:r>
              <a:t/>
            </a:r>
            <a:endParaRPr sz="1400">
              <a:solidFill>
                <a:srgbClr val="000000"/>
              </a:solidFill>
              <a:latin typeface="Economica"/>
              <a:ea typeface="Economica"/>
              <a:cs typeface="Economica"/>
              <a:sym typeface="Economica"/>
            </a:endParaRPr>
          </a:p>
          <a:p>
            <a:pPr lvl="0" rtl="0">
              <a:spcBef>
                <a:spcPts val="0"/>
              </a:spcBef>
              <a:spcAft>
                <a:spcPts val="0"/>
              </a:spcAft>
              <a:buNone/>
            </a:pPr>
            <a:r>
              <a:t/>
            </a:r>
            <a:endParaRPr sz="1400">
              <a:solidFill>
                <a:srgbClr val="000000"/>
              </a:solidFill>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Inter-High</a:t>
            </a:r>
            <a:r>
              <a:rPr lang="en"/>
              <a:t> Rep</a:t>
            </a:r>
          </a:p>
        </p:txBody>
      </p:sp>
      <p:sp>
        <p:nvSpPr>
          <p:cNvPr id="137" name="Shape 137"/>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lang="en"/>
              <a:t>I established the date of our Interhigh Meeting we will be hosting. It will be on February 6th. Let me know if you guys are interested in going! Sign up on the clip board in the back of the room!</a:t>
            </a:r>
          </a:p>
          <a:p>
            <a:pPr lvl="0">
              <a:spcBef>
                <a:spcPts val="0"/>
              </a:spcBef>
              <a:buNone/>
            </a:pPr>
            <a:r>
              <a:rPr lang="en"/>
              <a:t>Inter-High is </a:t>
            </a:r>
            <a:r>
              <a:rPr lang="en"/>
              <a:t>a large conference with other high school student bodies to discuss how to be more inclusive while learning leadership skills. </a:t>
            </a:r>
            <a:r>
              <a:rPr lang="en" u="sng">
                <a:solidFill>
                  <a:schemeClr val="hlink"/>
                </a:solidFill>
                <a:hlinkClick r:id="rId3"/>
              </a:rPr>
              <a:t>hearnc@students.svsd410.org</a:t>
            </a:r>
          </a:p>
          <a:p>
            <a:pPr lvl="0">
              <a:spcBef>
                <a:spcPts val="0"/>
              </a:spcBef>
              <a:buNone/>
            </a:pPr>
            <a:r>
              <a:rPr lang="en"/>
              <a:t>Inter-High Meetings</a:t>
            </a:r>
          </a:p>
          <a:p>
            <a:pPr lvl="0">
              <a:spcBef>
                <a:spcPts val="0"/>
              </a:spcBef>
              <a:buNone/>
            </a:pPr>
            <a:r>
              <a:rPr lang="en"/>
              <a:t>-11/28 Newport</a:t>
            </a:r>
          </a:p>
          <a:p>
            <a:pPr lvl="0">
              <a:spcBef>
                <a:spcPts val="0"/>
              </a:spcBef>
              <a:buNone/>
            </a:pPr>
            <a:r>
              <a:rPr lang="en"/>
              <a:t>-3/6 North Creek </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Approvals:</a:t>
            </a:r>
          </a:p>
        </p:txBody>
      </p:sp>
      <p:sp>
        <p:nvSpPr>
          <p:cNvPr id="143" name="Shape 143"/>
          <p:cNvSpPr txBox="1"/>
          <p:nvPr>
            <p:ph idx="1" type="body"/>
          </p:nvPr>
        </p:nvSpPr>
        <p:spPr>
          <a:xfrm>
            <a:off x="266425" y="1234275"/>
            <a:ext cx="8520600" cy="3354000"/>
          </a:xfrm>
          <a:prstGeom prst="rect">
            <a:avLst/>
          </a:prstGeom>
        </p:spPr>
        <p:txBody>
          <a:bodyPr anchorCtr="0" anchor="t" bIns="91425" lIns="91425" rIns="91425" wrap="square" tIns="91425">
            <a:noAutofit/>
          </a:bodyPr>
          <a:lstStyle/>
          <a:p>
            <a:pPr indent="-228600" lvl="0" marL="457200" rtl="0">
              <a:spcBef>
                <a:spcPts val="0"/>
              </a:spcBef>
            </a:pPr>
            <a:r>
              <a:rPr lang="en" u="sng">
                <a:solidFill>
                  <a:schemeClr val="hlink"/>
                </a:solidFill>
                <a:hlinkClick r:id="rId3"/>
              </a:rPr>
              <a:t>Band Conductor Podium</a:t>
            </a:r>
          </a:p>
          <a:p>
            <a:pPr indent="-228600" lvl="0" marL="457200" rtl="0">
              <a:spcBef>
                <a:spcPts val="0"/>
              </a:spcBef>
            </a:pPr>
            <a:r>
              <a:rPr lang="en"/>
              <a:t>Poetry Slam Club</a:t>
            </a:r>
          </a:p>
          <a:p>
            <a:pPr indent="-228600" lvl="0" marL="457200">
              <a:spcBef>
                <a:spcPts val="0"/>
              </a:spcBef>
            </a:pPr>
            <a:r>
              <a:rPr lang="en"/>
              <a:t>Keris Approvals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Class Board Updates?</a:t>
            </a:r>
          </a:p>
        </p:txBody>
      </p:sp>
      <p:sp>
        <p:nvSpPr>
          <p:cNvPr id="149" name="Shape 149"/>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lang="en" sz="2500"/>
              <a:t>Senior</a:t>
            </a:r>
          </a:p>
          <a:p>
            <a:pPr lvl="0">
              <a:spcBef>
                <a:spcPts val="0"/>
              </a:spcBef>
              <a:buNone/>
            </a:pPr>
            <a:r>
              <a:rPr lang="en" sz="2500"/>
              <a:t>Junior</a:t>
            </a:r>
          </a:p>
          <a:p>
            <a:pPr lvl="0">
              <a:spcBef>
                <a:spcPts val="0"/>
              </a:spcBef>
              <a:buNone/>
            </a:pPr>
            <a:r>
              <a:rPr lang="en" sz="2500"/>
              <a:t>Sophomore</a:t>
            </a:r>
          </a:p>
          <a:p>
            <a:pPr lvl="0">
              <a:spcBef>
                <a:spcPts val="0"/>
              </a:spcBef>
              <a:buNone/>
            </a:pPr>
            <a:r>
              <a:rPr lang="en" sz="2500"/>
              <a:t>Freshmen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Homecoming and Assemblies</a:t>
            </a:r>
          </a:p>
        </p:txBody>
      </p:sp>
      <p:sp>
        <p:nvSpPr>
          <p:cNvPr id="70" name="Shape 70"/>
          <p:cNvSpPr txBox="1"/>
          <p:nvPr>
            <p:ph idx="1" type="body"/>
          </p:nvPr>
        </p:nvSpPr>
        <p:spPr>
          <a:xfrm>
            <a:off x="311700" y="1071025"/>
            <a:ext cx="8520600" cy="3918300"/>
          </a:xfrm>
          <a:prstGeom prst="rect">
            <a:avLst/>
          </a:prstGeom>
        </p:spPr>
        <p:txBody>
          <a:bodyPr anchorCtr="0" anchor="t" bIns="91425" lIns="91425" rIns="91425" wrap="square" tIns="91425">
            <a:noAutofit/>
          </a:bodyPr>
          <a:lstStyle/>
          <a:p>
            <a:pPr lvl="0">
              <a:lnSpc>
                <a:spcPct val="150000"/>
              </a:lnSpc>
              <a:spcBef>
                <a:spcPts val="0"/>
              </a:spcBef>
              <a:buNone/>
            </a:pPr>
            <a:r>
              <a:rPr b="1" lang="en"/>
              <a:t>Committee</a:t>
            </a:r>
            <a:r>
              <a:rPr b="1" lang="en"/>
              <a:t>: </a:t>
            </a:r>
            <a:r>
              <a:rPr lang="en"/>
              <a:t>Antonio Gil, Chirag Vedullapalli (chair) &amp; Parker Fritz</a:t>
            </a:r>
          </a:p>
          <a:p>
            <a:pPr lvl="0" rtl="0">
              <a:lnSpc>
                <a:spcPct val="150000"/>
              </a:lnSpc>
              <a:spcBef>
                <a:spcPts val="0"/>
              </a:spcBef>
              <a:buNone/>
            </a:pPr>
            <a:r>
              <a:rPr b="1" lang="en"/>
              <a:t>Homecoming:</a:t>
            </a:r>
          </a:p>
          <a:p>
            <a:pPr indent="-228600" lvl="0" marL="457200" rtl="0">
              <a:lnSpc>
                <a:spcPct val="150000"/>
              </a:lnSpc>
              <a:spcBef>
                <a:spcPts val="0"/>
              </a:spcBef>
            </a:pPr>
            <a:r>
              <a:rPr lang="en"/>
              <a:t>Theme</a:t>
            </a:r>
            <a:r>
              <a:rPr lang="en"/>
              <a:t> &amp; Venue Confirmed (Club at Snoqualmie Ridge)</a:t>
            </a:r>
          </a:p>
          <a:p>
            <a:pPr indent="-228600" lvl="0" marL="457200" rtl="0">
              <a:lnSpc>
                <a:spcPct val="150000"/>
              </a:lnSpc>
              <a:spcBef>
                <a:spcPts val="0"/>
              </a:spcBef>
            </a:pPr>
            <a:r>
              <a:rPr lang="en"/>
              <a:t>Homecoming Assembly, Parade and Royalty Voting in the works</a:t>
            </a:r>
          </a:p>
          <a:p>
            <a:pPr indent="-228600" lvl="0" marL="457200" rtl="0">
              <a:lnSpc>
                <a:spcPct val="150000"/>
              </a:lnSpc>
              <a:spcBef>
                <a:spcPts val="0"/>
              </a:spcBef>
            </a:pPr>
            <a:r>
              <a:rPr lang="en"/>
              <a:t>Looking for interested DJ’s, volunteers for hall decoration, royalty voting and parade details </a:t>
            </a:r>
          </a:p>
          <a:p>
            <a:pPr lvl="0" rtl="0">
              <a:lnSpc>
                <a:spcPct val="150000"/>
              </a:lnSpc>
              <a:spcBef>
                <a:spcPts val="0"/>
              </a:spcBef>
              <a:buNone/>
            </a:pPr>
            <a:r>
              <a:rPr b="1" lang="en"/>
              <a:t>Any Questions or Ideas contact Chirag: (425) 628-9821.</a:t>
            </a:r>
          </a:p>
          <a:p>
            <a:pPr lvl="0">
              <a:lnSpc>
                <a:spcPct val="150000"/>
              </a:lnSpc>
              <a:spcBef>
                <a:spcPts val="0"/>
              </a:spcBef>
              <a:buNone/>
            </a:pPr>
            <a:r>
              <a:t/>
            </a:r>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Wildcat Care</a:t>
            </a:r>
          </a:p>
        </p:txBody>
      </p:sp>
      <p:sp>
        <p:nvSpPr>
          <p:cNvPr id="76" name="Shape 76"/>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b="1" lang="en"/>
              <a:t>Committee:</a:t>
            </a:r>
            <a:r>
              <a:rPr lang="en"/>
              <a:t> Kenzie Davis (chair), Alysha Lofquist</a:t>
            </a:r>
          </a:p>
          <a:p>
            <a:pPr lvl="0">
              <a:spcBef>
                <a:spcPts val="0"/>
              </a:spcBef>
              <a:buNone/>
            </a:pPr>
            <a:r>
              <a:rPr b="1" lang="en"/>
              <a:t>Share Monday</a:t>
            </a:r>
          </a:p>
          <a:p>
            <a:pPr indent="-228600" lvl="0" marL="457200" rtl="0">
              <a:spcBef>
                <a:spcPts val="0"/>
              </a:spcBef>
            </a:pPr>
            <a:r>
              <a:rPr lang="en"/>
              <a:t>Alternating between freshman and main campus</a:t>
            </a:r>
          </a:p>
          <a:p>
            <a:pPr indent="-228600" lvl="0" marL="457200" rtl="0">
              <a:spcBef>
                <a:spcPts val="0"/>
              </a:spcBef>
            </a:pPr>
            <a:r>
              <a:rPr lang="en"/>
              <a:t>Starts  9/18 (during lunches)</a:t>
            </a:r>
          </a:p>
          <a:p>
            <a:pPr lvl="0" rtl="0">
              <a:spcBef>
                <a:spcPts val="0"/>
              </a:spcBef>
              <a:buNone/>
            </a:pPr>
            <a:r>
              <a:rPr b="1" lang="en"/>
              <a:t>Lunch &amp; PRIDE time </a:t>
            </a:r>
          </a:p>
          <a:p>
            <a:pPr indent="-228600" lvl="0" marL="457200" rtl="0">
              <a:spcBef>
                <a:spcPts val="0"/>
              </a:spcBef>
            </a:pPr>
            <a:r>
              <a:rPr lang="en"/>
              <a:t>Yoga </a:t>
            </a:r>
          </a:p>
          <a:p>
            <a:pPr indent="-228600" lvl="0" marL="457200" rtl="0">
              <a:spcBef>
                <a:spcPts val="0"/>
              </a:spcBef>
            </a:pPr>
            <a:r>
              <a:rPr lang="en"/>
              <a:t>Mindfulness</a:t>
            </a:r>
            <a:r>
              <a:rPr lang="en"/>
              <a:t> </a:t>
            </a:r>
          </a:p>
          <a:p>
            <a:pPr indent="-228600" lvl="0" marL="457200">
              <a:spcBef>
                <a:spcPts val="0"/>
              </a:spcBef>
            </a:pPr>
            <a:r>
              <a:rPr lang="en"/>
              <a:t>De-stress  activities (stress balls &amp; coloring)</a:t>
            </a:r>
          </a:p>
        </p:txBody>
      </p:sp>
      <p:sp>
        <p:nvSpPr>
          <p:cNvPr id="77" name="Shape 77"/>
          <p:cNvSpPr txBox="1"/>
          <p:nvPr/>
        </p:nvSpPr>
        <p:spPr>
          <a:xfrm>
            <a:off x="4404000" y="4710425"/>
            <a:ext cx="4740000" cy="385800"/>
          </a:xfrm>
          <a:prstGeom prst="rect">
            <a:avLst/>
          </a:prstGeom>
          <a:noFill/>
          <a:ln>
            <a:noFill/>
          </a:ln>
        </p:spPr>
        <p:txBody>
          <a:bodyPr anchorCtr="0" anchor="t" bIns="91425" lIns="91425" rIns="91425" wrap="square" tIns="91425">
            <a:noAutofit/>
          </a:bodyPr>
          <a:lstStyle/>
          <a:p>
            <a:pPr lvl="0">
              <a:spcBef>
                <a:spcPts val="0"/>
              </a:spcBef>
              <a:buNone/>
            </a:pPr>
            <a:r>
              <a:rPr b="1" lang="en" sz="1600"/>
              <a:t>Question or ideas? Kenzie Davis: 425-395-6306</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Student Relations</a:t>
            </a:r>
          </a:p>
        </p:txBody>
      </p:sp>
      <p:sp>
        <p:nvSpPr>
          <p:cNvPr id="83" name="Shape 83"/>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lang="en"/>
              <a:t>We are working on getting the blood drive up and running, preparing </a:t>
            </a:r>
          </a:p>
          <a:p>
            <a:pPr lvl="0">
              <a:spcBef>
                <a:spcPts val="0"/>
              </a:spcBef>
              <a:buNone/>
            </a:pPr>
            <a:r>
              <a:rPr lang="en"/>
              <a:t>Ideas for snacks at the blood drive ( must have high sugar content) </a:t>
            </a:r>
          </a:p>
          <a:p>
            <a:pPr lvl="0">
              <a:spcBef>
                <a:spcPts val="0"/>
              </a:spcBef>
              <a:buNone/>
            </a:pPr>
            <a:r>
              <a:rPr lang="en"/>
              <a:t>Email: </a:t>
            </a:r>
            <a:r>
              <a:rPr lang="en" u="sng">
                <a:solidFill>
                  <a:schemeClr val="hlink"/>
                </a:solidFill>
                <a:hlinkClick r:id="rId3"/>
              </a:rPr>
              <a:t>nicholsonho@students.svsd410.org</a:t>
            </a:r>
          </a:p>
          <a:p>
            <a:pPr lvl="0">
              <a:spcBef>
                <a:spcPts val="0"/>
              </a:spcBef>
              <a:buNone/>
            </a:pPr>
            <a:r>
              <a:rPr lang="en"/>
              <a:t>Cell: 425-999-6789</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Recognition </a:t>
            </a:r>
          </a:p>
        </p:txBody>
      </p:sp>
      <p:sp>
        <p:nvSpPr>
          <p:cNvPr id="89" name="Shape 89"/>
          <p:cNvSpPr txBox="1"/>
          <p:nvPr>
            <p:ph idx="1" type="body"/>
          </p:nvPr>
        </p:nvSpPr>
        <p:spPr>
          <a:xfrm>
            <a:off x="311708" y="1384489"/>
            <a:ext cx="8520600" cy="3354000"/>
          </a:xfrm>
          <a:prstGeom prst="rect">
            <a:avLst/>
          </a:prstGeom>
        </p:spPr>
        <p:txBody>
          <a:bodyPr anchorCtr="0" anchor="t" bIns="91425" lIns="91425" rIns="91425" wrap="square" tIns="91425">
            <a:noAutofit/>
          </a:bodyPr>
          <a:lstStyle/>
          <a:p>
            <a:pPr lvl="0">
              <a:lnSpc>
                <a:spcPct val="100000"/>
              </a:lnSpc>
              <a:spcBef>
                <a:spcPts val="0"/>
              </a:spcBef>
              <a:buNone/>
            </a:pPr>
            <a:r>
              <a:rPr b="1" lang="en"/>
              <a:t>Committee- Cole Bostwick (chair), Parker Wutherich, Braden Holt</a:t>
            </a:r>
          </a:p>
          <a:p>
            <a:pPr lvl="0">
              <a:lnSpc>
                <a:spcPct val="100000"/>
              </a:lnSpc>
              <a:spcBef>
                <a:spcPts val="0"/>
              </a:spcBef>
              <a:buNone/>
            </a:pPr>
            <a:r>
              <a:rPr b="1" lang="en"/>
              <a:t>Birthday Board-</a:t>
            </a:r>
          </a:p>
          <a:p>
            <a:pPr indent="-228600" lvl="0" marL="457200" rtl="0">
              <a:lnSpc>
                <a:spcPct val="100000"/>
              </a:lnSpc>
              <a:spcBef>
                <a:spcPts val="0"/>
              </a:spcBef>
            </a:pPr>
            <a:r>
              <a:rPr lang="en"/>
              <a:t>Birthdays</a:t>
            </a:r>
          </a:p>
          <a:p>
            <a:pPr indent="-228600" lvl="0" marL="457200" rtl="0">
              <a:lnSpc>
                <a:spcPct val="100000"/>
              </a:lnSpc>
              <a:spcBef>
                <a:spcPts val="0"/>
              </a:spcBef>
            </a:pPr>
            <a:r>
              <a:rPr lang="en"/>
              <a:t>Lunch Schedule</a:t>
            </a:r>
          </a:p>
          <a:p>
            <a:pPr indent="-228600" lvl="0" marL="457200" rtl="0">
              <a:lnSpc>
                <a:spcPct val="100000"/>
              </a:lnSpc>
              <a:spcBef>
                <a:spcPts val="0"/>
              </a:spcBef>
            </a:pPr>
            <a:r>
              <a:rPr lang="en"/>
              <a:t>Sports and Activities</a:t>
            </a:r>
          </a:p>
          <a:p>
            <a:pPr indent="-228600" lvl="0" marL="457200" rtl="0">
              <a:lnSpc>
                <a:spcPct val="100000"/>
              </a:lnSpc>
              <a:spcBef>
                <a:spcPts val="0"/>
              </a:spcBef>
            </a:pPr>
            <a:r>
              <a:rPr lang="en"/>
              <a:t>Joke Of The Day!</a:t>
            </a:r>
          </a:p>
          <a:p>
            <a:pPr lvl="0" rtl="0">
              <a:lnSpc>
                <a:spcPct val="100000"/>
              </a:lnSpc>
              <a:spcBef>
                <a:spcPts val="0"/>
              </a:spcBef>
              <a:buNone/>
            </a:pPr>
            <a:r>
              <a:rPr b="1" lang="en"/>
              <a:t>New Student Breakfast- </a:t>
            </a:r>
          </a:p>
          <a:p>
            <a:pPr indent="-228600" lvl="0" marL="457200" rtl="0">
              <a:lnSpc>
                <a:spcPct val="100000"/>
              </a:lnSpc>
              <a:spcBef>
                <a:spcPts val="0"/>
              </a:spcBef>
            </a:pPr>
            <a:r>
              <a:rPr lang="en"/>
              <a:t>Number of New Students</a:t>
            </a:r>
          </a:p>
          <a:p>
            <a:pPr lvl="0" rtl="0">
              <a:lnSpc>
                <a:spcPct val="100000"/>
              </a:lnSpc>
              <a:spcBef>
                <a:spcPts val="0"/>
              </a:spcBef>
              <a:buNone/>
            </a:pPr>
            <a:r>
              <a:rPr lang="en"/>
              <a:t>					</a:t>
            </a:r>
            <a:r>
              <a:rPr b="1" lang="en"/>
              <a:t>Any questions or Ideas? Contact Cole: 425-765-7372</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Freshman Relations</a:t>
            </a:r>
          </a:p>
        </p:txBody>
      </p:sp>
      <p:sp>
        <p:nvSpPr>
          <p:cNvPr id="95" name="Shape 95"/>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rPr b="1" lang="en"/>
              <a:t>Committee: </a:t>
            </a:r>
            <a:r>
              <a:rPr lang="en"/>
              <a:t>Allie Banducci, Avery Barrett, Emi Yoshikawa, Reece Venera </a:t>
            </a:r>
          </a:p>
          <a:p>
            <a:pPr lvl="0" rtl="0">
              <a:lnSpc>
                <a:spcPct val="100000"/>
              </a:lnSpc>
              <a:spcBef>
                <a:spcPts val="0"/>
              </a:spcBef>
              <a:buNone/>
            </a:pPr>
            <a:r>
              <a:rPr b="1" lang="en"/>
              <a:t>Planning Freshman lockin:</a:t>
            </a:r>
          </a:p>
          <a:p>
            <a:pPr lvl="0" rtl="0">
              <a:lnSpc>
                <a:spcPct val="100000"/>
              </a:lnSpc>
              <a:spcBef>
                <a:spcPts val="0"/>
              </a:spcBef>
              <a:spcAft>
                <a:spcPts val="0"/>
              </a:spcAft>
              <a:buNone/>
            </a:pPr>
            <a:r>
              <a:rPr lang="en"/>
              <a:t>-DJ</a:t>
            </a:r>
          </a:p>
          <a:p>
            <a:pPr lvl="0" rtl="0">
              <a:lnSpc>
                <a:spcPct val="100000"/>
              </a:lnSpc>
              <a:spcBef>
                <a:spcPts val="0"/>
              </a:spcBef>
              <a:spcAft>
                <a:spcPts val="0"/>
              </a:spcAft>
              <a:buNone/>
            </a:pPr>
            <a:r>
              <a:rPr lang="en"/>
              <a:t>-Pizza </a:t>
            </a:r>
          </a:p>
          <a:p>
            <a:pPr lvl="0" rtl="0">
              <a:lnSpc>
                <a:spcPct val="100000"/>
              </a:lnSpc>
              <a:spcBef>
                <a:spcPts val="0"/>
              </a:spcBef>
              <a:spcAft>
                <a:spcPts val="0"/>
              </a:spcAft>
              <a:buNone/>
            </a:pPr>
            <a:r>
              <a:rPr lang="en"/>
              <a:t>-Games</a:t>
            </a:r>
          </a:p>
          <a:p>
            <a:pPr lvl="0" rtl="0">
              <a:lnSpc>
                <a:spcPct val="100000"/>
              </a:lnSpc>
              <a:spcBef>
                <a:spcPts val="0"/>
              </a:spcBef>
              <a:spcAft>
                <a:spcPts val="0"/>
              </a:spcAft>
              <a:buNone/>
            </a:pPr>
            <a:r>
              <a:rPr lang="en"/>
              <a:t>-Photobooth</a:t>
            </a:r>
          </a:p>
          <a:p>
            <a:pPr lvl="0" rtl="0">
              <a:lnSpc>
                <a:spcPct val="100000"/>
              </a:lnSpc>
              <a:spcBef>
                <a:spcPts val="0"/>
              </a:spcBef>
              <a:buNone/>
            </a:pPr>
            <a:r>
              <a:t/>
            </a:r>
            <a:endParaRPr/>
          </a:p>
          <a:p>
            <a:pPr lvl="0" rtl="0">
              <a:lnSpc>
                <a:spcPct val="100000"/>
              </a:lnSpc>
              <a:spcBef>
                <a:spcPts val="0"/>
              </a:spcBef>
              <a:buClr>
                <a:schemeClr val="dk1"/>
              </a:buClr>
              <a:buSzPct val="61111"/>
              <a:buFont typeface="Arial"/>
              <a:buNone/>
            </a:pPr>
            <a:r>
              <a:rPr b="1" lang="en"/>
              <a:t>Any Questions or Ideas contact Allie: (425) 295-1965</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Communications</a:t>
            </a:r>
          </a:p>
        </p:txBody>
      </p:sp>
      <p:sp>
        <p:nvSpPr>
          <p:cNvPr id="101" name="Shape 101"/>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b="1" lang="en"/>
              <a:t>Committee:</a:t>
            </a:r>
            <a:r>
              <a:rPr lang="en"/>
              <a:t> Josh Entriken (Head Chair), Nash Philpot, Mia Fowler (Treasurer)</a:t>
            </a:r>
          </a:p>
          <a:p>
            <a:pPr lvl="0" rtl="0">
              <a:spcBef>
                <a:spcPts val="0"/>
              </a:spcBef>
              <a:buNone/>
            </a:pPr>
            <a:r>
              <a:rPr b="1" lang="en"/>
              <a:t>Wildcat TV:</a:t>
            </a:r>
          </a:p>
          <a:p>
            <a:pPr indent="-228600" lvl="0" marL="457200" rtl="0">
              <a:spcBef>
                <a:spcPts val="0"/>
              </a:spcBef>
            </a:pPr>
            <a:r>
              <a:rPr lang="en"/>
              <a:t>Airs Tuesdays and Thursdays in second period</a:t>
            </a:r>
          </a:p>
          <a:p>
            <a:pPr indent="-228600" lvl="0" marL="457200" rtl="0">
              <a:spcBef>
                <a:spcPts val="0"/>
              </a:spcBef>
            </a:pPr>
            <a:r>
              <a:rPr lang="en"/>
              <a:t>Send announcement requests to our Wildcat TV email</a:t>
            </a:r>
          </a:p>
          <a:p>
            <a:pPr lvl="0">
              <a:spcBef>
                <a:spcPts val="0"/>
              </a:spcBef>
              <a:buNone/>
            </a:pPr>
            <a:r>
              <a:rPr b="1" lang="en"/>
              <a:t>Any announcements or requests for Wildcat TV email…</a:t>
            </a:r>
          </a:p>
          <a:p>
            <a:pPr indent="-228600" lvl="0" marL="457200" rtl="0">
              <a:spcBef>
                <a:spcPts val="0"/>
              </a:spcBef>
            </a:pPr>
            <a:r>
              <a:rPr lang="en"/>
              <a:t>mshsannouncements@gmail.com</a:t>
            </a:r>
          </a:p>
          <a:p>
            <a:pPr lvl="0" rtl="0">
              <a:spcBef>
                <a:spcPts val="0"/>
              </a:spcBef>
              <a:buNone/>
            </a:pPr>
            <a:r>
              <a:t/>
            </a:r>
            <a:endParaRPr b="1"/>
          </a:p>
          <a:p>
            <a:pPr lvl="0" rtl="0">
              <a:spcBef>
                <a:spcPts val="0"/>
              </a:spcBef>
              <a:buNone/>
            </a:pPr>
            <a:r>
              <a:t/>
            </a:r>
            <a:endParaRP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Fundraising</a:t>
            </a:r>
          </a:p>
        </p:txBody>
      </p:sp>
      <p:sp>
        <p:nvSpPr>
          <p:cNvPr id="107" name="Shape 107"/>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b="1" lang="en"/>
              <a:t>Committee: </a:t>
            </a:r>
            <a:r>
              <a:rPr lang="en"/>
              <a:t>Grace Lis (head chair), Maddie Ehrlich, Sami Lewiston, Izzy Smith, Kylie Devore</a:t>
            </a:r>
          </a:p>
          <a:p>
            <a:pPr lvl="0">
              <a:spcBef>
                <a:spcPts val="0"/>
              </a:spcBef>
              <a:buNone/>
            </a:pPr>
            <a:r>
              <a:rPr lang="en"/>
              <a:t>-Auction (Established a theme)</a:t>
            </a:r>
          </a:p>
          <a:p>
            <a:pPr lvl="0">
              <a:spcBef>
                <a:spcPts val="0"/>
              </a:spcBef>
              <a:buNone/>
            </a:pPr>
            <a:r>
              <a:rPr lang="en"/>
              <a:t>-Helping other committees</a:t>
            </a:r>
          </a:p>
          <a:p>
            <a:pPr lvl="0">
              <a:spcBef>
                <a:spcPts val="0"/>
              </a:spcBef>
              <a:buNone/>
            </a:pPr>
            <a:r>
              <a:t/>
            </a:r>
            <a:endParaRPr/>
          </a:p>
          <a:p>
            <a:pPr lvl="0">
              <a:spcBef>
                <a:spcPts val="0"/>
              </a:spcBef>
              <a:buNone/>
            </a:pPr>
            <a:r>
              <a:rPr lang="en"/>
              <a:t>-If you have any fundraising ideas please contact me at </a:t>
            </a:r>
            <a:r>
              <a:rPr b="1" lang="en"/>
              <a:t>lisg@students.svsd410.org</a:t>
            </a:r>
          </a:p>
          <a:p>
            <a:pPr lvl="0">
              <a:spcBef>
                <a:spcPts val="0"/>
              </a:spcBef>
              <a:buNone/>
            </a:pPr>
            <a:r>
              <a:t/>
            </a:r>
            <a:endParaRPr b="1"/>
          </a:p>
          <a:p>
            <a:pPr lvl="0">
              <a:spcBef>
                <a:spcPts val="0"/>
              </a:spcBef>
              <a:buClr>
                <a:schemeClr val="dk1"/>
              </a:buClr>
              <a:buSzPct val="61111"/>
              <a:buFont typeface="Arial"/>
              <a:buNone/>
            </a:pPr>
            <a:r>
              <a:rPr b="1" lang="en"/>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rIns="91425" wrap="square" tIns="91425">
            <a:noAutofit/>
          </a:bodyPr>
          <a:lstStyle/>
          <a:p>
            <a:pPr lvl="0">
              <a:spcBef>
                <a:spcPts val="0"/>
              </a:spcBef>
              <a:buNone/>
            </a:pPr>
            <a:r>
              <a:rPr lang="en"/>
              <a:t>President</a:t>
            </a:r>
          </a:p>
        </p:txBody>
      </p:sp>
      <p:sp>
        <p:nvSpPr>
          <p:cNvPr id="113" name="Shape 113"/>
          <p:cNvSpPr txBox="1"/>
          <p:nvPr>
            <p:ph idx="1" type="body"/>
          </p:nvPr>
        </p:nvSpPr>
        <p:spPr>
          <a:xfrm>
            <a:off x="311700" y="1225225"/>
            <a:ext cx="8520600" cy="3354000"/>
          </a:xfrm>
          <a:prstGeom prst="rect">
            <a:avLst/>
          </a:prstGeom>
        </p:spPr>
        <p:txBody>
          <a:bodyPr anchorCtr="0" anchor="t" bIns="91425" lIns="91425" rIns="91425" wrap="square" tIns="91425">
            <a:noAutofit/>
          </a:bodyPr>
          <a:lstStyle/>
          <a:p>
            <a:pPr lvl="0">
              <a:spcBef>
                <a:spcPts val="0"/>
              </a:spcBef>
              <a:buNone/>
            </a:pPr>
            <a:r>
              <a:rPr lang="en"/>
              <a:t>Been working with administrators to make sure ASB and the office staff are all on same page</a:t>
            </a:r>
          </a:p>
          <a:p>
            <a:pPr lvl="0">
              <a:spcBef>
                <a:spcPts val="0"/>
              </a:spcBef>
              <a:buNone/>
            </a:pPr>
            <a:r>
              <a:t/>
            </a:r>
            <a:endParaRPr/>
          </a:p>
          <a:p>
            <a:pPr lvl="0">
              <a:spcBef>
                <a:spcPts val="0"/>
              </a:spcBef>
              <a:buNone/>
            </a:pPr>
            <a:r>
              <a:rPr lang="en"/>
              <a:t>Making sure that all committees are getting everything done </a:t>
            </a:r>
            <a:r>
              <a:rPr lang="en"/>
              <a:t>efficiently</a:t>
            </a:r>
            <a:r>
              <a:rPr lang="en"/>
              <a: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